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0" r:id="rId2"/>
    <p:sldId id="271" r:id="rId3"/>
    <p:sldId id="279" r:id="rId4"/>
    <p:sldId id="275" r:id="rId5"/>
    <p:sldId id="272" r:id="rId6"/>
    <p:sldId id="277" r:id="rId7"/>
    <p:sldId id="273" r:id="rId8"/>
    <p:sldId id="276" r:id="rId9"/>
    <p:sldId id="281" r:id="rId10"/>
  </p:sldIdLst>
  <p:sldSz cx="9144000" cy="6858000" type="screen4x3"/>
  <p:notesSz cx="12192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userDrawn="1">
          <p15:clr>
            <a:srgbClr val="A4A3A4"/>
          </p15:clr>
        </p15:guide>
        <p15:guide id="2"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880"/>
        <p:guide pos="162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051560" cy="6858000"/>
          </a:xfrm>
          <a:custGeom>
            <a:avLst/>
            <a:gdLst/>
            <a:ahLst/>
            <a:cxnLst/>
            <a:rect l="l" t="t" r="r" b="b"/>
            <a:pathLst>
              <a:path w="1402080" h="6858000">
                <a:moveTo>
                  <a:pt x="1402080" y="0"/>
                </a:moveTo>
                <a:lnTo>
                  <a:pt x="0" y="0"/>
                </a:lnTo>
                <a:lnTo>
                  <a:pt x="0" y="6858000"/>
                </a:lnTo>
                <a:lnTo>
                  <a:pt x="1402080" y="6858000"/>
                </a:lnTo>
                <a:lnTo>
                  <a:pt x="1402080" y="0"/>
                </a:lnTo>
                <a:close/>
              </a:path>
            </a:pathLst>
          </a:custGeom>
          <a:solidFill>
            <a:srgbClr val="3A174D"/>
          </a:solidFill>
        </p:spPr>
        <p:txBody>
          <a:bodyPr wrap="square" lIns="0" tIns="0" rIns="0" bIns="0" rtlCol="0"/>
          <a:lstStyle/>
          <a:p>
            <a:endParaRPr sz="1800"/>
          </a:p>
        </p:txBody>
      </p:sp>
      <p:pic>
        <p:nvPicPr>
          <p:cNvPr id="17" name="bg object 17"/>
          <p:cNvPicPr/>
          <p:nvPr/>
        </p:nvPicPr>
        <p:blipFill>
          <a:blip r:embed="rId2" cstate="print"/>
          <a:stretch>
            <a:fillRect/>
          </a:stretch>
        </p:blipFill>
        <p:spPr>
          <a:xfrm>
            <a:off x="1" y="2682585"/>
            <a:ext cx="1249175" cy="2891701"/>
          </a:xfrm>
          <a:prstGeom prst="rect">
            <a:avLst/>
          </a:prstGeom>
        </p:spPr>
      </p:pic>
      <p:sp>
        <p:nvSpPr>
          <p:cNvPr id="18" name="bg object 18"/>
          <p:cNvSpPr/>
          <p:nvPr/>
        </p:nvSpPr>
        <p:spPr>
          <a:xfrm>
            <a:off x="1288161" y="170687"/>
            <a:ext cx="0" cy="632460"/>
          </a:xfrm>
          <a:custGeom>
            <a:avLst/>
            <a:gdLst/>
            <a:ahLst/>
            <a:cxnLst/>
            <a:rect l="l" t="t" r="r" b="b"/>
            <a:pathLst>
              <a:path h="632460">
                <a:moveTo>
                  <a:pt x="0" y="0"/>
                </a:moveTo>
                <a:lnTo>
                  <a:pt x="0" y="632332"/>
                </a:lnTo>
              </a:path>
            </a:pathLst>
          </a:custGeom>
          <a:ln w="76200">
            <a:solidFill>
              <a:srgbClr val="3A174D"/>
            </a:solidFill>
          </a:ln>
        </p:spPr>
        <p:txBody>
          <a:bodyPr wrap="square" lIns="0" tIns="0" rIns="0" bIns="0" rtlCol="0"/>
          <a:lstStyle/>
          <a:p>
            <a:endParaRPr sz="1800"/>
          </a:p>
        </p:txBody>
      </p:sp>
      <p:sp>
        <p:nvSpPr>
          <p:cNvPr id="2" name="Holder 2"/>
          <p:cNvSpPr>
            <a:spLocks noGrp="1"/>
          </p:cNvSpPr>
          <p:nvPr>
            <p:ph type="ctrTitle"/>
          </p:nvPr>
        </p:nvSpPr>
        <p:spPr>
          <a:xfrm>
            <a:off x="1393411" y="319532"/>
            <a:ext cx="6357176" cy="553998"/>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2"/>
            <a:ext cx="6400800" cy="4308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051560" cy="6858000"/>
          </a:xfrm>
          <a:custGeom>
            <a:avLst/>
            <a:gdLst/>
            <a:ahLst/>
            <a:cxnLst/>
            <a:rect l="l" t="t" r="r" b="b"/>
            <a:pathLst>
              <a:path w="1402080" h="6858000">
                <a:moveTo>
                  <a:pt x="1402080" y="0"/>
                </a:moveTo>
                <a:lnTo>
                  <a:pt x="0" y="0"/>
                </a:lnTo>
                <a:lnTo>
                  <a:pt x="0" y="6858000"/>
                </a:lnTo>
                <a:lnTo>
                  <a:pt x="1402080" y="6858000"/>
                </a:lnTo>
                <a:lnTo>
                  <a:pt x="1402080" y="0"/>
                </a:lnTo>
                <a:close/>
              </a:path>
            </a:pathLst>
          </a:custGeom>
          <a:solidFill>
            <a:srgbClr val="3A174D"/>
          </a:solidFill>
        </p:spPr>
        <p:txBody>
          <a:bodyPr wrap="square" lIns="0" tIns="0" rIns="0" bIns="0" rtlCol="0"/>
          <a:lstStyle/>
          <a:p>
            <a:endParaRPr sz="1800"/>
          </a:p>
        </p:txBody>
      </p:sp>
      <p:pic>
        <p:nvPicPr>
          <p:cNvPr id="17" name="bg object 17"/>
          <p:cNvPicPr/>
          <p:nvPr/>
        </p:nvPicPr>
        <p:blipFill>
          <a:blip r:embed="rId2" cstate="print"/>
          <a:stretch>
            <a:fillRect/>
          </a:stretch>
        </p:blipFill>
        <p:spPr>
          <a:xfrm>
            <a:off x="1" y="2682585"/>
            <a:ext cx="1249175" cy="2891701"/>
          </a:xfrm>
          <a:prstGeom prst="rect">
            <a:avLst/>
          </a:prstGeom>
        </p:spPr>
      </p:pic>
      <p:sp>
        <p:nvSpPr>
          <p:cNvPr id="18" name="bg object 18"/>
          <p:cNvSpPr/>
          <p:nvPr/>
        </p:nvSpPr>
        <p:spPr>
          <a:xfrm>
            <a:off x="1288161" y="170687"/>
            <a:ext cx="0" cy="632460"/>
          </a:xfrm>
          <a:custGeom>
            <a:avLst/>
            <a:gdLst/>
            <a:ahLst/>
            <a:cxnLst/>
            <a:rect l="l" t="t" r="r" b="b"/>
            <a:pathLst>
              <a:path h="632460">
                <a:moveTo>
                  <a:pt x="0" y="0"/>
                </a:moveTo>
                <a:lnTo>
                  <a:pt x="0" y="632332"/>
                </a:lnTo>
              </a:path>
            </a:pathLst>
          </a:custGeom>
          <a:ln w="76200">
            <a:solidFill>
              <a:srgbClr val="3A174D"/>
            </a:solidFill>
          </a:ln>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3600" b="1" i="0">
                <a:solidFill>
                  <a:srgbClr val="3A174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64134" y="716280"/>
            <a:ext cx="3508058" cy="1057910"/>
          </a:xfrm>
          <a:custGeom>
            <a:avLst/>
            <a:gdLst/>
            <a:ahLst/>
            <a:cxnLst/>
            <a:rect l="l" t="t" r="r" b="b"/>
            <a:pathLst>
              <a:path w="4677410" h="1057910">
                <a:moveTo>
                  <a:pt x="4677029" y="0"/>
                </a:moveTo>
                <a:lnTo>
                  <a:pt x="0" y="0"/>
                </a:lnTo>
                <a:lnTo>
                  <a:pt x="0" y="1057656"/>
                </a:lnTo>
                <a:lnTo>
                  <a:pt x="4677029" y="1057656"/>
                </a:lnTo>
                <a:lnTo>
                  <a:pt x="4677029" y="0"/>
                </a:lnTo>
                <a:close/>
              </a:path>
            </a:pathLst>
          </a:custGeom>
          <a:solidFill>
            <a:srgbClr val="5B9BD4"/>
          </a:solid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3600" b="1" i="0">
                <a:solidFill>
                  <a:srgbClr val="3A174D"/>
                </a:solidFill>
                <a:latin typeface="Arial"/>
                <a:cs typeface="Arial"/>
              </a:defRPr>
            </a:lvl1pPr>
          </a:lstStyle>
          <a:p>
            <a:endParaRPr/>
          </a:p>
        </p:txBody>
      </p:sp>
      <p:sp>
        <p:nvSpPr>
          <p:cNvPr id="3" name="Holder 3"/>
          <p:cNvSpPr>
            <a:spLocks noGrp="1"/>
          </p:cNvSpPr>
          <p:nvPr>
            <p:ph sz="half" idx="2"/>
          </p:nvPr>
        </p:nvSpPr>
        <p:spPr>
          <a:xfrm>
            <a:off x="1010032" y="1666033"/>
            <a:ext cx="3110865" cy="307777"/>
          </a:xfrm>
          <a:prstGeom prst="rect">
            <a:avLst/>
          </a:prstGeom>
        </p:spPr>
        <p:txBody>
          <a:bodyPr wrap="square" lIns="0" tIns="0" rIns="0" bIns="0">
            <a:spAutoFit/>
          </a:bodyPr>
          <a:lstStyle>
            <a:lvl1pPr>
              <a:defRPr sz="2000" b="0" i="0">
                <a:solidFill>
                  <a:schemeClr val="tx1"/>
                </a:solidFill>
                <a:latin typeface="Calibri"/>
                <a:cs typeface="Calibri"/>
              </a:defRPr>
            </a:lvl1pPr>
          </a:lstStyle>
          <a:p>
            <a:endParaRPr/>
          </a:p>
        </p:txBody>
      </p:sp>
      <p:sp>
        <p:nvSpPr>
          <p:cNvPr id="4" name="Holder 4"/>
          <p:cNvSpPr>
            <a:spLocks noGrp="1"/>
          </p:cNvSpPr>
          <p:nvPr>
            <p:ph sz="half" idx="3"/>
          </p:nvPr>
        </p:nvSpPr>
        <p:spPr>
          <a:xfrm>
            <a:off x="4709160" y="1577340"/>
            <a:ext cx="3977640" cy="43088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4/3/2023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3A174D"/>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4/3/2023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4/3/2023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921096" y="106807"/>
            <a:ext cx="5301806" cy="553998"/>
          </a:xfrm>
          <a:prstGeom prst="rect">
            <a:avLst/>
          </a:prstGeom>
        </p:spPr>
        <p:txBody>
          <a:bodyPr wrap="square" lIns="0" tIns="0" rIns="0" bIns="0">
            <a:spAutoFit/>
          </a:bodyPr>
          <a:lstStyle>
            <a:lvl1pPr>
              <a:defRPr sz="3600" b="1" i="0">
                <a:solidFill>
                  <a:srgbClr val="3A174D"/>
                </a:solidFill>
                <a:latin typeface="Arial"/>
                <a:cs typeface="Arial"/>
              </a:defRPr>
            </a:lvl1pPr>
          </a:lstStyle>
          <a:p>
            <a:endParaRPr/>
          </a:p>
        </p:txBody>
      </p:sp>
      <p:sp>
        <p:nvSpPr>
          <p:cNvPr id="3" name="Holder 3"/>
          <p:cNvSpPr>
            <a:spLocks noGrp="1"/>
          </p:cNvSpPr>
          <p:nvPr>
            <p:ph type="body" idx="1"/>
          </p:nvPr>
        </p:nvSpPr>
        <p:spPr>
          <a:xfrm>
            <a:off x="342518" y="1228815"/>
            <a:ext cx="8458962" cy="430887"/>
          </a:xfrm>
          <a:prstGeom prst="rect">
            <a:avLst/>
          </a:prstGeom>
        </p:spPr>
        <p:txBody>
          <a:bodyPr wrap="square" lIns="0" tIns="0" rIns="0" bIns="0">
            <a:spAutoFit/>
          </a:bodyPr>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2"/>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2"/>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4/3/2023</a:t>
            </a:fld>
            <a:endParaRPr lang="en-US"/>
          </a:p>
        </p:txBody>
      </p:sp>
      <p:sp>
        <p:nvSpPr>
          <p:cNvPr id="6" name="Holder 6"/>
          <p:cNvSpPr>
            <a:spLocks noGrp="1"/>
          </p:cNvSpPr>
          <p:nvPr>
            <p:ph type="sldNum" sz="quarter" idx="7"/>
          </p:nvPr>
        </p:nvSpPr>
        <p:spPr>
          <a:xfrm>
            <a:off x="6583680" y="6377942"/>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23792"/>
            <a:ext cx="1664352" cy="6834208"/>
          </a:xfrm>
          <a:prstGeom prst="rect">
            <a:avLst/>
          </a:prstGeom>
        </p:spPr>
      </p:pic>
      <p:pic>
        <p:nvPicPr>
          <p:cNvPr id="6" name="Рисунок 5"/>
          <p:cNvPicPr>
            <a:picLocks noChangeAspect="1"/>
          </p:cNvPicPr>
          <p:nvPr/>
        </p:nvPicPr>
        <p:blipFill rotWithShape="1">
          <a:blip r:embed="rId3"/>
          <a:srcRect t="12594"/>
          <a:stretch/>
        </p:blipFill>
        <p:spPr>
          <a:xfrm>
            <a:off x="2500298" y="1428736"/>
            <a:ext cx="5661497" cy="3495852"/>
          </a:xfrm>
          <a:prstGeom prst="rect">
            <a:avLst/>
          </a:prstGeom>
        </p:spPr>
      </p:pic>
      <p:sp>
        <p:nvSpPr>
          <p:cNvPr id="14" name="object 6"/>
          <p:cNvSpPr txBox="1">
            <a:spLocks/>
          </p:cNvSpPr>
          <p:nvPr/>
        </p:nvSpPr>
        <p:spPr>
          <a:xfrm>
            <a:off x="1447800" y="5715016"/>
            <a:ext cx="7696200" cy="948337"/>
          </a:xfrm>
          <a:prstGeom prst="rect">
            <a:avLst/>
          </a:prstGeom>
        </p:spPr>
        <p:txBody>
          <a:bodyPr vert="horz" wrap="square" lIns="0" tIns="12065" rIns="0" bIns="0" rtlCol="0">
            <a:spAutoFit/>
          </a:bodyPr>
          <a:lstStyle>
            <a:lvl1pPr>
              <a:defRPr>
                <a:latin typeface="+mj-lt"/>
                <a:ea typeface="+mj-ea"/>
                <a:cs typeface="+mj-cs"/>
              </a:defRPr>
            </a:lvl1pPr>
          </a:lstStyle>
          <a:p>
            <a:pPr marL="12700" algn="ctr">
              <a:spcBef>
                <a:spcPts val="95"/>
              </a:spcBef>
            </a:pPr>
            <a:r>
              <a:rPr lang="ru-RU" sz="2000" b="1" kern="0" dirty="0" smtClean="0">
                <a:solidFill>
                  <a:srgbClr val="FF0000"/>
                </a:solidFill>
                <a:latin typeface="Times New Roman" pitchFamily="18" charset="0"/>
                <a:cs typeface="Times New Roman" pitchFamily="18" charset="0"/>
              </a:rPr>
              <a:t>Советник директора по воспитанию и взаимодействию с детскими общественными объединениями </a:t>
            </a:r>
          </a:p>
          <a:p>
            <a:pPr marL="12700" algn="ctr">
              <a:spcBef>
                <a:spcPts val="95"/>
              </a:spcBef>
            </a:pPr>
            <a:r>
              <a:rPr lang="ru-RU" sz="2000" b="1" kern="0" dirty="0" err="1" smtClean="0">
                <a:solidFill>
                  <a:srgbClr val="FF0000"/>
                </a:solidFill>
                <a:latin typeface="Times New Roman" pitchFamily="18" charset="0"/>
                <a:cs typeface="Times New Roman" pitchFamily="18" charset="0"/>
              </a:rPr>
              <a:t>Сухоносова</a:t>
            </a:r>
            <a:r>
              <a:rPr lang="ru-RU" sz="2000" b="1" kern="0" dirty="0" smtClean="0">
                <a:solidFill>
                  <a:srgbClr val="FF0000"/>
                </a:solidFill>
                <a:latin typeface="Times New Roman" pitchFamily="18" charset="0"/>
                <a:cs typeface="Times New Roman" pitchFamily="18" charset="0"/>
              </a:rPr>
              <a:t> Алёна Александровна</a:t>
            </a:r>
          </a:p>
        </p:txBody>
      </p:sp>
      <p:sp>
        <p:nvSpPr>
          <p:cNvPr id="4" name="object 6"/>
          <p:cNvSpPr txBox="1">
            <a:spLocks/>
          </p:cNvSpPr>
          <p:nvPr/>
        </p:nvSpPr>
        <p:spPr>
          <a:xfrm>
            <a:off x="1071538" y="4929198"/>
            <a:ext cx="8072462" cy="763671"/>
          </a:xfrm>
          <a:prstGeom prst="rect">
            <a:avLst/>
          </a:prstGeom>
        </p:spPr>
        <p:txBody>
          <a:bodyPr vert="horz" wrap="square" lIns="0" tIns="12065" rIns="0" bIns="0" rtlCol="0">
            <a:spAutoFit/>
          </a:bodyPr>
          <a:lstStyle>
            <a:lvl1pPr>
              <a:defRPr>
                <a:latin typeface="+mj-lt"/>
                <a:ea typeface="+mj-ea"/>
                <a:cs typeface="+mj-cs"/>
              </a:defRPr>
            </a:lvl1pPr>
          </a:lstStyle>
          <a:p>
            <a:pPr marL="12700" algn="ctr">
              <a:spcBef>
                <a:spcPts val="95"/>
              </a:spcBef>
            </a:pPr>
            <a:r>
              <a:rPr lang="ru-RU" sz="2400" b="1" kern="0" dirty="0">
                <a:solidFill>
                  <a:srgbClr val="00B050"/>
                </a:solidFill>
                <a:latin typeface="Times New Roman" pitchFamily="18" charset="0"/>
                <a:cs typeface="Times New Roman" pitchFamily="18" charset="0"/>
              </a:rPr>
              <a:t>«Центр детских инициатив – место</a:t>
            </a:r>
            <a:r>
              <a:rPr lang="ru-RU" sz="2400" b="1" kern="0" dirty="0" smtClean="0">
                <a:solidFill>
                  <a:srgbClr val="00B050"/>
                </a:solidFill>
                <a:latin typeface="Times New Roman" pitchFamily="18" charset="0"/>
                <a:cs typeface="Times New Roman" pitchFamily="18" charset="0"/>
              </a:rPr>
              <a:t>, в котором </a:t>
            </a:r>
          </a:p>
          <a:p>
            <a:pPr marL="12700" algn="ctr">
              <a:spcBef>
                <a:spcPts val="95"/>
              </a:spcBef>
            </a:pPr>
            <a:r>
              <a:rPr lang="ru-RU" sz="2400" b="1" kern="0" dirty="0" smtClean="0">
                <a:solidFill>
                  <a:srgbClr val="00B050"/>
                </a:solidFill>
                <a:latin typeface="Times New Roman" pitchFamily="18" charset="0"/>
                <a:cs typeface="Times New Roman" pitchFamily="18" charset="0"/>
              </a:rPr>
              <a:t>тепло </a:t>
            </a:r>
            <a:r>
              <a:rPr lang="ru-RU" sz="2400" b="1" kern="0" dirty="0">
                <a:solidFill>
                  <a:srgbClr val="00B050"/>
                </a:solidFill>
                <a:latin typeface="Times New Roman" pitchFamily="18" charset="0"/>
                <a:cs typeface="Times New Roman" pitchFamily="18" charset="0"/>
              </a:rPr>
              <a:t>и уютно </a:t>
            </a:r>
            <a:r>
              <a:rPr lang="ru-RU" sz="2400" b="1" kern="0" dirty="0" smtClean="0">
                <a:solidFill>
                  <a:srgbClr val="00B050"/>
                </a:solidFill>
                <a:latin typeface="Times New Roman" pitchFamily="18" charset="0"/>
                <a:cs typeface="Times New Roman" pitchFamily="18" charset="0"/>
              </a:rPr>
              <a:t>каждому»</a:t>
            </a:r>
            <a:endParaRPr lang="ru-RU" sz="2400" b="1" kern="0" dirty="0">
              <a:solidFill>
                <a:srgbClr val="00B050"/>
              </a:solidFill>
              <a:latin typeface="Times New Roman" pitchFamily="18" charset="0"/>
              <a:cs typeface="Times New Roman" pitchFamily="18" charset="0"/>
            </a:endParaRPr>
          </a:p>
        </p:txBody>
      </p:sp>
      <p:pic>
        <p:nvPicPr>
          <p:cNvPr id="9" name="Рисунок 8"/>
          <p:cNvPicPr>
            <a:picLocks noChangeAspect="1"/>
          </p:cNvPicPr>
          <p:nvPr/>
        </p:nvPicPr>
        <p:blipFill>
          <a:blip r:embed="rId4"/>
          <a:stretch>
            <a:fillRect/>
          </a:stretch>
        </p:blipFill>
        <p:spPr>
          <a:xfrm>
            <a:off x="0" y="0"/>
            <a:ext cx="1359941" cy="1148501"/>
          </a:xfrm>
          <a:prstGeom prst="rect">
            <a:avLst/>
          </a:prstGeom>
        </p:spPr>
      </p:pic>
      <p:pic>
        <p:nvPicPr>
          <p:cNvPr id="15" name="Рисунок 14"/>
          <p:cNvPicPr>
            <a:picLocks noChangeAspect="1"/>
          </p:cNvPicPr>
          <p:nvPr/>
        </p:nvPicPr>
        <p:blipFill>
          <a:blip r:embed="rId5"/>
          <a:stretch>
            <a:fillRect/>
          </a:stretch>
        </p:blipFill>
        <p:spPr>
          <a:xfrm>
            <a:off x="214282" y="1214422"/>
            <a:ext cx="1000100" cy="1000100"/>
          </a:xfrm>
          <a:prstGeom prst="rect">
            <a:avLst/>
          </a:prstGeom>
        </p:spPr>
      </p:pic>
      <p:sp>
        <p:nvSpPr>
          <p:cNvPr id="12" name="Прямоугольник 11"/>
          <p:cNvSpPr/>
          <p:nvPr/>
        </p:nvSpPr>
        <p:spPr>
          <a:xfrm>
            <a:off x="2571736" y="214290"/>
            <a:ext cx="6215074" cy="1015663"/>
          </a:xfrm>
          <a:prstGeom prst="rect">
            <a:avLst/>
          </a:prstGeom>
        </p:spPr>
        <p:txBody>
          <a:bodyPr wrap="square">
            <a:spAutoFit/>
          </a:bodyPr>
          <a:lstStyle/>
          <a:p>
            <a:pPr algn="ctr"/>
            <a:r>
              <a:rPr lang="ru-RU" sz="2000" b="1" dirty="0" smtClean="0">
                <a:latin typeface="Times New Roman" pitchFamily="18" charset="0"/>
                <a:cs typeface="Times New Roman" pitchFamily="18" charset="0"/>
              </a:rPr>
              <a:t>Муниципальное автономное общеобразовательное учреждение «Лицей № 9» </a:t>
            </a:r>
          </a:p>
          <a:p>
            <a:pPr algn="ctr"/>
            <a:r>
              <a:rPr lang="ru-RU" sz="2000" b="1" dirty="0" smtClean="0">
                <a:latin typeface="Times New Roman" pitchFamily="18" charset="0"/>
                <a:cs typeface="Times New Roman" pitchFamily="18" charset="0"/>
              </a:rPr>
              <a:t>Асбестовского городского округа</a:t>
            </a:r>
            <a:endParaRPr lang="ru-RU" sz="2000" b="1" dirty="0">
              <a:latin typeface="Times New Roman" pitchFamily="18" charset="0"/>
              <a:cs typeface="Times New Roman" pitchFamily="18" charset="0"/>
            </a:endParaRPr>
          </a:p>
        </p:txBody>
      </p:sp>
      <p:pic>
        <p:nvPicPr>
          <p:cNvPr id="4098" name="Picture 2" descr="https://licey9asb.uralschool.ru/upload/sclicey9asb_new/images/thumb/bc/c7/bcc7f2484e0faa19b14a51ee784bb69d.png"/>
          <p:cNvPicPr>
            <a:picLocks noChangeAspect="1" noChangeArrowheads="1"/>
          </p:cNvPicPr>
          <p:nvPr/>
        </p:nvPicPr>
        <p:blipFill>
          <a:blip r:embed="rId6"/>
          <a:srcRect/>
          <a:stretch>
            <a:fillRect/>
          </a:stretch>
        </p:blipFill>
        <p:spPr bwMode="auto">
          <a:xfrm>
            <a:off x="1500166" y="214290"/>
            <a:ext cx="1190624" cy="1190625"/>
          </a:xfrm>
          <a:prstGeom prst="rect">
            <a:avLst/>
          </a:prstGeom>
          <a:noFill/>
        </p:spPr>
      </p:pic>
    </p:spTree>
    <p:extLst>
      <p:ext uri="{BB962C8B-B14F-4D97-AF65-F5344CB8AC3E}">
        <p14:creationId xmlns="" xmlns:p14="http://schemas.microsoft.com/office/powerpoint/2010/main" val="3234479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23792"/>
            <a:ext cx="1664352" cy="6834208"/>
          </a:xfrm>
          <a:prstGeom prst="rect">
            <a:avLst/>
          </a:prstGeom>
        </p:spPr>
      </p:pic>
      <p:sp>
        <p:nvSpPr>
          <p:cNvPr id="4" name="object 6"/>
          <p:cNvSpPr txBox="1">
            <a:spLocks/>
          </p:cNvSpPr>
          <p:nvPr/>
        </p:nvSpPr>
        <p:spPr>
          <a:xfrm>
            <a:off x="1447800" y="642918"/>
            <a:ext cx="7696200" cy="443070"/>
          </a:xfrm>
          <a:prstGeom prst="rect">
            <a:avLst/>
          </a:prstGeom>
        </p:spPr>
        <p:txBody>
          <a:bodyPr vert="horz" wrap="square" lIns="0" tIns="12065" rIns="0" bIns="0" rtlCol="0">
            <a:spAutoFit/>
          </a:bodyPr>
          <a:lstStyle>
            <a:lvl1pPr>
              <a:defRPr>
                <a:latin typeface="+mj-lt"/>
                <a:ea typeface="+mj-ea"/>
                <a:cs typeface="+mj-cs"/>
              </a:defRPr>
            </a:lvl1pPr>
          </a:lstStyle>
          <a:p>
            <a:pPr marL="12700" algn="ctr">
              <a:spcBef>
                <a:spcPts val="95"/>
              </a:spcBef>
            </a:pPr>
            <a:r>
              <a:rPr lang="ru-RU" sz="2800" b="1" kern="0" dirty="0">
                <a:solidFill>
                  <a:schemeClr val="accent6">
                    <a:lumMod val="75000"/>
                  </a:schemeClr>
                </a:solidFill>
                <a:latin typeface="Times New Roman" pitchFamily="18" charset="0"/>
                <a:cs typeface="Times New Roman" pitchFamily="18" charset="0"/>
              </a:rPr>
              <a:t>Центр детских </a:t>
            </a:r>
            <a:r>
              <a:rPr lang="ru-RU" sz="2800" b="1" kern="0" dirty="0" smtClean="0">
                <a:solidFill>
                  <a:schemeClr val="accent6">
                    <a:lumMod val="75000"/>
                  </a:schemeClr>
                </a:solidFill>
                <a:latin typeface="Times New Roman" pitchFamily="18" charset="0"/>
                <a:cs typeface="Times New Roman" pitchFamily="18" charset="0"/>
              </a:rPr>
              <a:t>инициатив</a:t>
            </a:r>
          </a:p>
        </p:txBody>
      </p:sp>
      <p:sp>
        <p:nvSpPr>
          <p:cNvPr id="8" name="TextBox 7"/>
          <p:cNvSpPr txBox="1"/>
          <p:nvPr/>
        </p:nvSpPr>
        <p:spPr>
          <a:xfrm>
            <a:off x="2000232" y="1500174"/>
            <a:ext cx="6786610" cy="4708981"/>
          </a:xfrm>
          <a:prstGeom prst="rect">
            <a:avLst/>
          </a:prstGeom>
          <a:noFill/>
        </p:spPr>
        <p:txBody>
          <a:bodyPr wrap="square" rtlCol="0">
            <a:spAutoFit/>
          </a:bodyPr>
          <a:lstStyle/>
          <a:p>
            <a:pPr algn="ctr"/>
            <a:r>
              <a:rPr lang="ru-RU" sz="2000" dirty="0" smtClean="0">
                <a:latin typeface="Times New Roman" panose="02020603050405020304" pitchFamily="18" charset="0"/>
                <a:cs typeface="Times New Roman" panose="02020603050405020304" pitchFamily="18" charset="0"/>
              </a:rPr>
              <a:t>С </a:t>
            </a:r>
            <a:r>
              <a:rPr lang="ru-RU" sz="2000" dirty="0">
                <a:latin typeface="Times New Roman" panose="02020603050405020304" pitchFamily="18" charset="0"/>
                <a:cs typeface="Times New Roman" panose="02020603050405020304" pitchFamily="18" charset="0"/>
              </a:rPr>
              <a:t>2022 года в российских школах по инициативе Министерства просвещения РФ начали создаваться Центры детских инициатив. Они необходимы школам для обеспечения деятельности ученического самоуправления, как центр притяжения детей, определяющих основные направления проведения досуга обучающимися, формирующих их интересы во </a:t>
            </a:r>
            <a:r>
              <a:rPr lang="ru-RU" sz="2000" dirty="0" err="1">
                <a:latin typeface="Times New Roman" panose="02020603050405020304" pitchFamily="18" charset="0"/>
                <a:cs typeface="Times New Roman" panose="02020603050405020304" pitchFamily="18" charset="0"/>
              </a:rPr>
              <a:t>внеучебное</a:t>
            </a:r>
            <a:r>
              <a:rPr lang="ru-RU" sz="2000" dirty="0">
                <a:latin typeface="Times New Roman" panose="02020603050405020304" pitchFamily="18" charset="0"/>
                <a:cs typeface="Times New Roman" panose="02020603050405020304" pitchFamily="18" charset="0"/>
              </a:rPr>
              <a:t> время. </a:t>
            </a:r>
            <a:endParaRPr lang="ru-RU" sz="2000" dirty="0" smtClean="0">
              <a:latin typeface="Times New Roman" panose="02020603050405020304" pitchFamily="18" charset="0"/>
              <a:cs typeface="Times New Roman" panose="02020603050405020304" pitchFamily="18" charset="0"/>
            </a:endParaRPr>
          </a:p>
          <a:p>
            <a:pPr algn="ctr"/>
            <a:r>
              <a:rPr lang="ru-RU" sz="2000" dirty="0" smtClean="0">
                <a:latin typeface="Times New Roman" panose="02020603050405020304" pitchFamily="18" charset="0"/>
                <a:cs typeface="Times New Roman" panose="02020603050405020304" pitchFamily="18" charset="0"/>
              </a:rPr>
              <a:t>Цель </a:t>
            </a:r>
            <a:r>
              <a:rPr lang="ru-RU" sz="2000" dirty="0">
                <a:latin typeface="Times New Roman" panose="02020603050405020304" pitchFamily="18" charset="0"/>
                <a:cs typeface="Times New Roman" panose="02020603050405020304" pitchFamily="18" charset="0"/>
              </a:rPr>
              <a:t>центра детских инициатив в формировании условий всестороннего развития детей и подростков, команд (обществ, кружков) по направлениям интересов детей, а также организации места встреч с детскими общественными объединениями (движениями), родительским, педагогическим, профессиональным сообществом для проведения совместных мероприятий, проектной деятельности, </a:t>
            </a:r>
            <a:r>
              <a:rPr lang="ru-RU" sz="2000" dirty="0" smtClean="0">
                <a:latin typeface="Times New Roman" panose="02020603050405020304" pitchFamily="18" charset="0"/>
                <a:cs typeface="Times New Roman" panose="02020603050405020304" pitchFamily="18" charset="0"/>
              </a:rPr>
              <a:t>игр.</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904283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23792"/>
            <a:ext cx="1664352" cy="6834208"/>
          </a:xfrm>
          <a:prstGeom prst="rect">
            <a:avLst/>
          </a:prstGeom>
        </p:spPr>
      </p:pic>
      <p:sp>
        <p:nvSpPr>
          <p:cNvPr id="6" name="object 6"/>
          <p:cNvSpPr txBox="1">
            <a:spLocks/>
          </p:cNvSpPr>
          <p:nvPr/>
        </p:nvSpPr>
        <p:spPr>
          <a:xfrm>
            <a:off x="1357290" y="285728"/>
            <a:ext cx="3767142" cy="1317668"/>
          </a:xfrm>
          <a:prstGeom prst="rect">
            <a:avLst/>
          </a:prstGeom>
        </p:spPr>
        <p:txBody>
          <a:bodyPr vert="horz" wrap="square" lIns="0" tIns="12065" rIns="0" bIns="0" rtlCol="0">
            <a:spAutoFit/>
          </a:bodyPr>
          <a:lstStyle>
            <a:lvl1pPr>
              <a:defRPr>
                <a:latin typeface="+mj-lt"/>
                <a:ea typeface="+mj-ea"/>
                <a:cs typeface="+mj-cs"/>
              </a:defRPr>
            </a:lvl1pPr>
          </a:lstStyle>
          <a:p>
            <a:pPr marL="12700" algn="ctr">
              <a:spcBef>
                <a:spcPts val="95"/>
              </a:spcBef>
            </a:pPr>
            <a:r>
              <a:rPr lang="ru-RU" sz="2800" b="1" kern="0" dirty="0" smtClean="0">
                <a:solidFill>
                  <a:schemeClr val="accent6">
                    <a:lumMod val="75000"/>
                  </a:schemeClr>
                </a:solidFill>
                <a:latin typeface="Times New Roman" pitchFamily="18" charset="0"/>
                <a:cs typeface="Times New Roman" pitchFamily="18" charset="0"/>
              </a:rPr>
              <a:t>Руководитель </a:t>
            </a:r>
          </a:p>
          <a:p>
            <a:pPr marL="12700" algn="ctr">
              <a:spcBef>
                <a:spcPts val="95"/>
              </a:spcBef>
            </a:pPr>
            <a:r>
              <a:rPr lang="ru-RU" sz="2800" b="1" kern="0" dirty="0" smtClean="0">
                <a:solidFill>
                  <a:schemeClr val="accent6">
                    <a:lumMod val="75000"/>
                  </a:schemeClr>
                </a:solidFill>
                <a:latin typeface="Times New Roman" pitchFamily="18" charset="0"/>
                <a:cs typeface="Times New Roman" pitchFamily="18" charset="0"/>
              </a:rPr>
              <a:t>центра </a:t>
            </a:r>
            <a:r>
              <a:rPr lang="ru-RU" sz="2800" b="1" kern="0" dirty="0">
                <a:solidFill>
                  <a:schemeClr val="accent6">
                    <a:lumMod val="75000"/>
                  </a:schemeClr>
                </a:solidFill>
                <a:latin typeface="Times New Roman" pitchFamily="18" charset="0"/>
                <a:cs typeface="Times New Roman" pitchFamily="18" charset="0"/>
              </a:rPr>
              <a:t>детских </a:t>
            </a:r>
            <a:endParaRPr lang="ru-RU" sz="2800" b="1" kern="0" dirty="0" smtClean="0">
              <a:solidFill>
                <a:schemeClr val="accent6">
                  <a:lumMod val="75000"/>
                </a:schemeClr>
              </a:solidFill>
              <a:latin typeface="Times New Roman" pitchFamily="18" charset="0"/>
              <a:cs typeface="Times New Roman" pitchFamily="18" charset="0"/>
            </a:endParaRPr>
          </a:p>
          <a:p>
            <a:pPr marL="12700" algn="ctr">
              <a:spcBef>
                <a:spcPts val="95"/>
              </a:spcBef>
            </a:pPr>
            <a:r>
              <a:rPr lang="ru-RU" sz="2800" b="1" kern="0" dirty="0" smtClean="0">
                <a:solidFill>
                  <a:schemeClr val="accent6">
                    <a:lumMod val="75000"/>
                  </a:schemeClr>
                </a:solidFill>
                <a:latin typeface="Times New Roman" pitchFamily="18" charset="0"/>
                <a:cs typeface="Times New Roman" pitchFamily="18" charset="0"/>
              </a:rPr>
              <a:t>инициатив</a:t>
            </a:r>
          </a:p>
        </p:txBody>
      </p:sp>
      <p:pic>
        <p:nvPicPr>
          <p:cNvPr id="14338" name="Picture 2" descr="https://sun9-73.userapi.com/impg/nmoKNHUR9Q2BzhcQJ7RtQlsreer2YCUVNERlEQ/9WMukcty-mo.jpg?size=834x1080&amp;quality=96&amp;sign=4e90af720e3bb01689784a57d7539e61&amp;type=album"/>
          <p:cNvPicPr>
            <a:picLocks noChangeAspect="1" noChangeArrowheads="1"/>
          </p:cNvPicPr>
          <p:nvPr/>
        </p:nvPicPr>
        <p:blipFill>
          <a:blip r:embed="rId3"/>
          <a:srcRect/>
          <a:stretch>
            <a:fillRect/>
          </a:stretch>
        </p:blipFill>
        <p:spPr bwMode="auto">
          <a:xfrm>
            <a:off x="5000628" y="1142984"/>
            <a:ext cx="3857652" cy="4995521"/>
          </a:xfrm>
          <a:prstGeom prst="rect">
            <a:avLst/>
          </a:prstGeom>
          <a:noFill/>
        </p:spPr>
      </p:pic>
      <p:sp>
        <p:nvSpPr>
          <p:cNvPr id="8" name="Прямоугольник 7"/>
          <p:cNvSpPr/>
          <p:nvPr/>
        </p:nvSpPr>
        <p:spPr>
          <a:xfrm>
            <a:off x="1428728" y="2143116"/>
            <a:ext cx="3500462" cy="2272417"/>
          </a:xfrm>
          <a:prstGeom prst="rect">
            <a:avLst/>
          </a:prstGeom>
        </p:spPr>
        <p:txBody>
          <a:bodyPr wrap="square">
            <a:spAutoFit/>
          </a:bodyPr>
          <a:lstStyle/>
          <a:p>
            <a:pPr marL="12700" algn="ctr">
              <a:spcBef>
                <a:spcPts val="95"/>
              </a:spcBef>
            </a:pPr>
            <a:r>
              <a:rPr lang="ru-RU" sz="2000" kern="0" dirty="0" smtClean="0">
                <a:latin typeface="Times New Roman" pitchFamily="18" charset="0"/>
                <a:cs typeface="Times New Roman" pitchFamily="18" charset="0"/>
              </a:rPr>
              <a:t>Советник директора по воспитанию и взаимодействию с детскими общественными объединениями </a:t>
            </a:r>
          </a:p>
          <a:p>
            <a:pPr marL="12700" algn="ctr">
              <a:spcBef>
                <a:spcPts val="95"/>
              </a:spcBef>
            </a:pPr>
            <a:r>
              <a:rPr lang="ru-RU" sz="2000" kern="0" dirty="0" err="1" smtClean="0">
                <a:latin typeface="Times New Roman" pitchFamily="18" charset="0"/>
                <a:cs typeface="Times New Roman" pitchFamily="18" charset="0"/>
              </a:rPr>
              <a:t>Сухоносова</a:t>
            </a:r>
            <a:r>
              <a:rPr lang="ru-RU" sz="2000" kern="0" dirty="0" smtClean="0">
                <a:latin typeface="Times New Roman" pitchFamily="18" charset="0"/>
                <a:cs typeface="Times New Roman" pitchFamily="18" charset="0"/>
              </a:rPr>
              <a:t> </a:t>
            </a:r>
          </a:p>
          <a:p>
            <a:pPr marL="12700" algn="ctr">
              <a:spcBef>
                <a:spcPts val="95"/>
              </a:spcBef>
            </a:pPr>
            <a:r>
              <a:rPr lang="ru-RU" sz="2000" kern="0" dirty="0" smtClean="0">
                <a:latin typeface="Times New Roman" pitchFamily="18" charset="0"/>
                <a:cs typeface="Times New Roman" pitchFamily="18" charset="0"/>
              </a:rPr>
              <a:t>Алёна Александровна</a:t>
            </a:r>
          </a:p>
        </p:txBody>
      </p:sp>
    </p:spTree>
    <p:extLst>
      <p:ext uri="{BB962C8B-B14F-4D97-AF65-F5344CB8AC3E}">
        <p14:creationId xmlns="" xmlns:p14="http://schemas.microsoft.com/office/powerpoint/2010/main" val="2904283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23792"/>
            <a:ext cx="1664352" cy="6834208"/>
          </a:xfrm>
          <a:prstGeom prst="rect">
            <a:avLst/>
          </a:prstGeom>
        </p:spPr>
      </p:pic>
      <p:pic>
        <p:nvPicPr>
          <p:cNvPr id="5" name="Picture 2" descr="https://sun9-36.userapi.com/impg/UySrykyBuz2lkgYMU-LZnCHpogHDR1cU9tKwNA/CYvhw80hILQ.jpg?size=1280x960&amp;quality=95&amp;sign=0e6408b112456615a7fe8f6877e8e3ea&amp;type=album"/>
          <p:cNvPicPr>
            <a:picLocks noChangeAspect="1" noChangeArrowheads="1"/>
          </p:cNvPicPr>
          <p:nvPr/>
        </p:nvPicPr>
        <p:blipFill>
          <a:blip r:embed="rId3"/>
          <a:srcRect/>
          <a:stretch>
            <a:fillRect/>
          </a:stretch>
        </p:blipFill>
        <p:spPr bwMode="auto">
          <a:xfrm>
            <a:off x="1500166" y="982248"/>
            <a:ext cx="7429552" cy="5572165"/>
          </a:xfrm>
          <a:prstGeom prst="rect">
            <a:avLst/>
          </a:prstGeom>
          <a:noFill/>
        </p:spPr>
      </p:pic>
      <p:sp>
        <p:nvSpPr>
          <p:cNvPr id="6" name="object 6"/>
          <p:cNvSpPr txBox="1">
            <a:spLocks/>
          </p:cNvSpPr>
          <p:nvPr/>
        </p:nvSpPr>
        <p:spPr>
          <a:xfrm>
            <a:off x="1447800" y="214290"/>
            <a:ext cx="7696200" cy="443070"/>
          </a:xfrm>
          <a:prstGeom prst="rect">
            <a:avLst/>
          </a:prstGeom>
        </p:spPr>
        <p:txBody>
          <a:bodyPr vert="horz" wrap="square" lIns="0" tIns="12065" rIns="0" bIns="0" rtlCol="0">
            <a:spAutoFit/>
          </a:bodyPr>
          <a:lstStyle>
            <a:lvl1pPr>
              <a:defRPr>
                <a:latin typeface="+mj-lt"/>
                <a:ea typeface="+mj-ea"/>
                <a:cs typeface="+mj-cs"/>
              </a:defRPr>
            </a:lvl1pPr>
          </a:lstStyle>
          <a:p>
            <a:pPr marL="12700" algn="ctr">
              <a:spcBef>
                <a:spcPts val="95"/>
              </a:spcBef>
            </a:pPr>
            <a:r>
              <a:rPr lang="ru-RU" sz="2800" b="1" kern="0" dirty="0">
                <a:solidFill>
                  <a:schemeClr val="accent6">
                    <a:lumMod val="75000"/>
                  </a:schemeClr>
                </a:solidFill>
                <a:latin typeface="Times New Roman" pitchFamily="18" charset="0"/>
                <a:cs typeface="Times New Roman" pitchFamily="18" charset="0"/>
              </a:rPr>
              <a:t>Центр детских </a:t>
            </a:r>
            <a:r>
              <a:rPr lang="ru-RU" sz="2800" b="1" kern="0" dirty="0" smtClean="0">
                <a:solidFill>
                  <a:schemeClr val="accent6">
                    <a:lumMod val="75000"/>
                  </a:schemeClr>
                </a:solidFill>
                <a:latin typeface="Times New Roman" pitchFamily="18" charset="0"/>
                <a:cs typeface="Times New Roman" pitchFamily="18" charset="0"/>
              </a:rPr>
              <a:t>инициатив</a:t>
            </a:r>
          </a:p>
        </p:txBody>
      </p:sp>
    </p:spTree>
    <p:extLst>
      <p:ext uri="{BB962C8B-B14F-4D97-AF65-F5344CB8AC3E}">
        <p14:creationId xmlns="" xmlns:p14="http://schemas.microsoft.com/office/powerpoint/2010/main" val="2904283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23792"/>
            <a:ext cx="1664352" cy="6834208"/>
          </a:xfrm>
          <a:prstGeom prst="rect">
            <a:avLst/>
          </a:prstGeom>
        </p:spPr>
      </p:pic>
      <p:sp>
        <p:nvSpPr>
          <p:cNvPr id="4" name="object 6"/>
          <p:cNvSpPr txBox="1">
            <a:spLocks/>
          </p:cNvSpPr>
          <p:nvPr/>
        </p:nvSpPr>
        <p:spPr>
          <a:xfrm>
            <a:off x="928662" y="428604"/>
            <a:ext cx="7696200" cy="443070"/>
          </a:xfrm>
          <a:prstGeom prst="rect">
            <a:avLst/>
          </a:prstGeom>
        </p:spPr>
        <p:txBody>
          <a:bodyPr vert="horz" wrap="square" lIns="0" tIns="12065" rIns="0" bIns="0" rtlCol="0">
            <a:spAutoFit/>
          </a:bodyPr>
          <a:lstStyle>
            <a:lvl1pPr>
              <a:defRPr>
                <a:latin typeface="+mj-lt"/>
                <a:ea typeface="+mj-ea"/>
                <a:cs typeface="+mj-cs"/>
              </a:defRPr>
            </a:lvl1pPr>
          </a:lstStyle>
          <a:p>
            <a:pPr marL="12700" algn="ctr">
              <a:spcBef>
                <a:spcPts val="95"/>
              </a:spcBef>
            </a:pPr>
            <a:r>
              <a:rPr lang="ru-RU" sz="2800" b="1" kern="0" dirty="0" smtClean="0">
                <a:solidFill>
                  <a:schemeClr val="accent6">
                    <a:lumMod val="75000"/>
                  </a:schemeClr>
                </a:solidFill>
              </a:rPr>
              <a:t>ЦДИ используется как:</a:t>
            </a:r>
            <a:endParaRPr lang="ru-RU" sz="2800" b="1" kern="0" dirty="0">
              <a:solidFill>
                <a:schemeClr val="accent6">
                  <a:lumMod val="75000"/>
                </a:schemeClr>
              </a:solidFill>
            </a:endParaRPr>
          </a:p>
        </p:txBody>
      </p:sp>
      <p:sp>
        <p:nvSpPr>
          <p:cNvPr id="2" name="Прямоугольник 1"/>
          <p:cNvSpPr/>
          <p:nvPr/>
        </p:nvSpPr>
        <p:spPr>
          <a:xfrm>
            <a:off x="1571604" y="1000108"/>
            <a:ext cx="7391400" cy="4370568"/>
          </a:xfrm>
          <a:prstGeom prst="rect">
            <a:avLst/>
          </a:prstGeom>
        </p:spPr>
        <p:txBody>
          <a:bodyPr wrap="square">
            <a:spAutoFit/>
          </a:bodyPr>
          <a:lstStyle/>
          <a:p>
            <a:pPr marL="285750" indent="-285750">
              <a:buFont typeface="Wingdings" panose="05000000000000000000" pitchFamily="2" charset="2"/>
              <a:buChar char="Ø"/>
            </a:pPr>
            <a:r>
              <a:rPr lang="ru-RU" dirty="0" smtClean="0">
                <a:latin typeface="Times New Roman" pitchFamily="18" charset="0"/>
                <a:cs typeface="Times New Roman" pitchFamily="18" charset="0"/>
              </a:rPr>
              <a:t>пространство </a:t>
            </a:r>
            <a:r>
              <a:rPr lang="ru-RU" dirty="0">
                <a:latin typeface="Times New Roman" pitchFamily="18" charset="0"/>
                <a:cs typeface="Times New Roman" pitchFamily="18" charset="0"/>
              </a:rPr>
              <a:t>школьного ученического </a:t>
            </a:r>
            <a:r>
              <a:rPr lang="ru-RU" dirty="0" smtClean="0">
                <a:latin typeface="Times New Roman" pitchFamily="18" charset="0"/>
                <a:cs typeface="Times New Roman" pitchFamily="18" charset="0"/>
              </a:rPr>
              <a:t>самоуправления</a:t>
            </a:r>
          </a:p>
          <a:p>
            <a:r>
              <a:rPr lang="ru-RU" dirty="0" smtClean="0">
                <a:latin typeface="Times New Roman" pitchFamily="18" charset="0"/>
                <a:cs typeface="Times New Roman" pitchFamily="18" charset="0"/>
              </a:rPr>
              <a:t> «Совет старшеклассников», </a:t>
            </a:r>
            <a:r>
              <a:rPr lang="ru-RU" dirty="0">
                <a:latin typeface="Times New Roman" pitchFamily="18" charset="0"/>
                <a:cs typeface="Times New Roman" pitchFamily="18" charset="0"/>
              </a:rPr>
              <a:t>место встреч, сборов;</a:t>
            </a:r>
          </a:p>
          <a:p>
            <a:pPr marL="285750" indent="-285750">
              <a:buFont typeface="Wingdings" panose="05000000000000000000" pitchFamily="2" charset="2"/>
              <a:buChar char="Ø"/>
            </a:pPr>
            <a:r>
              <a:rPr lang="ru-RU" dirty="0">
                <a:latin typeface="Times New Roman" pitchFamily="18" charset="0"/>
                <a:cs typeface="Times New Roman" pitchFamily="18" charset="0"/>
              </a:rPr>
              <a:t>место сбора команд (обществ, кружков) по направлениям интересов детей;</a:t>
            </a:r>
          </a:p>
          <a:p>
            <a:pPr marL="285750" indent="-285750">
              <a:buFont typeface="Wingdings" panose="05000000000000000000" pitchFamily="2" charset="2"/>
              <a:buChar char="Ø"/>
            </a:pPr>
            <a:r>
              <a:rPr lang="ru-RU" dirty="0">
                <a:latin typeface="Times New Roman" pitchFamily="18" charset="0"/>
                <a:cs typeface="Times New Roman" pitchFamily="18" charset="0"/>
              </a:rPr>
              <a:t>место встреч с детскими общественными объединениями (движениями), родительским, педагогическим, профессиональным сообществом для проведения  совместных мероприятий, проектной деятельности, игр;</a:t>
            </a:r>
          </a:p>
          <a:p>
            <a:pPr marL="285750" indent="-285750">
              <a:buFont typeface="Wingdings" panose="05000000000000000000" pitchFamily="2" charset="2"/>
              <a:buChar char="Ø"/>
            </a:pPr>
            <a:r>
              <a:rPr lang="ru-RU" dirty="0">
                <a:latin typeface="Times New Roman" pitchFamily="18" charset="0"/>
                <a:cs typeface="Times New Roman" pitchFamily="18" charset="0"/>
              </a:rPr>
              <a:t>рабочее место советника директора по воспитанию и взаимодействию с детскими общественными объединениями;</a:t>
            </a:r>
          </a:p>
          <a:p>
            <a:pPr marL="285750" indent="-285750">
              <a:buFont typeface="Wingdings" panose="05000000000000000000" pitchFamily="2" charset="2"/>
              <a:buChar char="Ø"/>
            </a:pPr>
            <a:r>
              <a:rPr lang="ru-RU" dirty="0">
                <a:latin typeface="Times New Roman" pitchFamily="18" charset="0"/>
                <a:cs typeface="Times New Roman" pitchFamily="18" charset="0"/>
              </a:rPr>
              <a:t>место для проведения мероприятий внеурочной деятельности, дополнительного образования детей.</a:t>
            </a:r>
          </a:p>
          <a:p>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p:txBody>
      </p:sp>
      <p:pic>
        <p:nvPicPr>
          <p:cNvPr id="10" name="Picture 2" descr="https://licey9asb.uralschool.ru/upload/sclicey9asb_new/images/thumb/bc/c7/bcc7f2484e0faa19b14a51ee784bb69d.png"/>
          <p:cNvPicPr>
            <a:picLocks noChangeAspect="1" noChangeArrowheads="1"/>
          </p:cNvPicPr>
          <p:nvPr/>
        </p:nvPicPr>
        <p:blipFill>
          <a:blip r:embed="rId3"/>
          <a:srcRect/>
          <a:stretch>
            <a:fillRect/>
          </a:stretch>
        </p:blipFill>
        <p:spPr bwMode="auto">
          <a:xfrm>
            <a:off x="7572396" y="214290"/>
            <a:ext cx="1404914" cy="1404915"/>
          </a:xfrm>
          <a:prstGeom prst="rect">
            <a:avLst/>
          </a:prstGeom>
          <a:noFill/>
        </p:spPr>
      </p:pic>
      <p:pic>
        <p:nvPicPr>
          <p:cNvPr id="2050" name="Picture 2" descr="https://sun9-78.userapi.com/impg/bx5jIvKDbdGMX0U4AzqBI09pqFyilIDpwZUN-g/wT1rGzbFicA.jpg?size=1280x960&amp;quality=95&amp;sign=aaed7b58940fbc4250fa68be595ee752&amp;type=album"/>
          <p:cNvPicPr>
            <a:picLocks noChangeAspect="1" noChangeArrowheads="1"/>
          </p:cNvPicPr>
          <p:nvPr/>
        </p:nvPicPr>
        <p:blipFill>
          <a:blip r:embed="rId4" cstate="print"/>
          <a:srcRect/>
          <a:stretch>
            <a:fillRect/>
          </a:stretch>
        </p:blipFill>
        <p:spPr bwMode="auto">
          <a:xfrm>
            <a:off x="2714612" y="4643445"/>
            <a:ext cx="2738457" cy="2000265"/>
          </a:xfrm>
          <a:prstGeom prst="rect">
            <a:avLst/>
          </a:prstGeom>
          <a:noFill/>
        </p:spPr>
      </p:pic>
      <p:pic>
        <p:nvPicPr>
          <p:cNvPr id="2052" name="Picture 4" descr="https://sun9-4.userapi.com/impg/4TcAv8r51goYlH9DT61WTGkHEJCPZGzdxif4PQ/FZFwGKLOxVU.jpg?size=1280x960&amp;quality=95&amp;sign=b0f4fe04926e11cb82ff32e1130a5f84&amp;type=album"/>
          <p:cNvPicPr>
            <a:picLocks noChangeAspect="1" noChangeArrowheads="1"/>
          </p:cNvPicPr>
          <p:nvPr/>
        </p:nvPicPr>
        <p:blipFill>
          <a:blip r:embed="rId5" cstate="print"/>
          <a:srcRect/>
          <a:stretch>
            <a:fillRect/>
          </a:stretch>
        </p:blipFill>
        <p:spPr bwMode="auto">
          <a:xfrm>
            <a:off x="5786446" y="4643446"/>
            <a:ext cx="2643206" cy="1982406"/>
          </a:xfrm>
          <a:prstGeom prst="rect">
            <a:avLst/>
          </a:prstGeom>
          <a:noFill/>
        </p:spPr>
      </p:pic>
    </p:spTree>
    <p:extLst>
      <p:ext uri="{BB962C8B-B14F-4D97-AF65-F5344CB8AC3E}">
        <p14:creationId xmlns="" xmlns:p14="http://schemas.microsoft.com/office/powerpoint/2010/main" val="3583435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23792"/>
            <a:ext cx="1664352" cy="6834208"/>
          </a:xfrm>
          <a:prstGeom prst="rect">
            <a:avLst/>
          </a:prstGeom>
        </p:spPr>
      </p:pic>
      <p:sp>
        <p:nvSpPr>
          <p:cNvPr id="5" name="object 6"/>
          <p:cNvSpPr txBox="1">
            <a:spLocks/>
          </p:cNvSpPr>
          <p:nvPr/>
        </p:nvSpPr>
        <p:spPr>
          <a:xfrm>
            <a:off x="1447800" y="357166"/>
            <a:ext cx="7696200" cy="1145826"/>
          </a:xfrm>
          <a:prstGeom prst="rect">
            <a:avLst/>
          </a:prstGeom>
        </p:spPr>
        <p:txBody>
          <a:bodyPr vert="horz" wrap="square" lIns="0" tIns="12065" rIns="0" bIns="0" rtlCol="0">
            <a:spAutoFit/>
          </a:bodyPr>
          <a:lstStyle>
            <a:lvl1pPr>
              <a:defRPr>
                <a:latin typeface="+mj-lt"/>
                <a:ea typeface="+mj-ea"/>
                <a:cs typeface="+mj-cs"/>
              </a:defRPr>
            </a:lvl1pPr>
          </a:lstStyle>
          <a:p>
            <a:pPr marL="12700" algn="ctr">
              <a:spcBef>
                <a:spcPts val="95"/>
              </a:spcBef>
            </a:pPr>
            <a:r>
              <a:rPr lang="ru-RU" sz="2400" b="1" kern="0" dirty="0" smtClean="0">
                <a:solidFill>
                  <a:schemeClr val="accent6">
                    <a:lumMod val="75000"/>
                  </a:schemeClr>
                </a:solidFill>
                <a:latin typeface="Times New Roman" pitchFamily="18" charset="0"/>
                <a:cs typeface="Times New Roman" pitchFamily="18" charset="0"/>
              </a:rPr>
              <a:t>«Центр детских инициатив – место, в котором </a:t>
            </a:r>
          </a:p>
          <a:p>
            <a:pPr marL="12700" algn="ctr">
              <a:spcBef>
                <a:spcPts val="95"/>
              </a:spcBef>
            </a:pPr>
            <a:r>
              <a:rPr lang="ru-RU" sz="2400" b="1" kern="0" dirty="0" smtClean="0">
                <a:solidFill>
                  <a:schemeClr val="accent6">
                    <a:lumMod val="75000"/>
                  </a:schemeClr>
                </a:solidFill>
                <a:latin typeface="Times New Roman" pitchFamily="18" charset="0"/>
                <a:cs typeface="Times New Roman" pitchFamily="18" charset="0"/>
              </a:rPr>
              <a:t>тепло и уютно каждому»</a:t>
            </a:r>
          </a:p>
          <a:p>
            <a:pPr marL="12700" algn="ctr">
              <a:spcBef>
                <a:spcPts val="95"/>
              </a:spcBef>
            </a:pPr>
            <a:endParaRPr lang="ru-RU" sz="2400" b="1" kern="0" dirty="0">
              <a:solidFill>
                <a:schemeClr val="accent6">
                  <a:lumMod val="75000"/>
                </a:schemeClr>
              </a:solidFill>
            </a:endParaRPr>
          </a:p>
        </p:txBody>
      </p:sp>
      <p:pic>
        <p:nvPicPr>
          <p:cNvPr id="13314" name="Picture 2" descr="https://sun9-77.userapi.com/impg/25z3TUoivaQn1JAYOOuFVk4sugUeb-aZAA9b_A/wqLQq2VaJ0I.jpg?size=1280x942&amp;quality=95&amp;sign=ffef63a57e125d87a0800d6f5f48a900&amp;type=album"/>
          <p:cNvPicPr>
            <a:picLocks noChangeAspect="1" noChangeArrowheads="1"/>
          </p:cNvPicPr>
          <p:nvPr/>
        </p:nvPicPr>
        <p:blipFill>
          <a:blip r:embed="rId3"/>
          <a:srcRect/>
          <a:stretch>
            <a:fillRect/>
          </a:stretch>
        </p:blipFill>
        <p:spPr bwMode="auto">
          <a:xfrm>
            <a:off x="1857356" y="1714488"/>
            <a:ext cx="6286544" cy="4626503"/>
          </a:xfrm>
          <a:prstGeom prst="rect">
            <a:avLst/>
          </a:prstGeom>
          <a:noFill/>
        </p:spPr>
      </p:pic>
    </p:spTree>
    <p:extLst>
      <p:ext uri="{BB962C8B-B14F-4D97-AF65-F5344CB8AC3E}">
        <p14:creationId xmlns="" xmlns:p14="http://schemas.microsoft.com/office/powerpoint/2010/main" val="126535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71670" y="1000108"/>
            <a:ext cx="6577416" cy="1938992"/>
          </a:xfrm>
          <a:prstGeom prst="rect">
            <a:avLst/>
          </a:prstGeom>
        </p:spPr>
        <p:txBody>
          <a:bodyPr wrap="square">
            <a:spAutoFit/>
          </a:bodyPr>
          <a:lstStyle/>
          <a:p>
            <a:pPr marL="285750" indent="-285750" algn="ctr"/>
            <a:r>
              <a:rPr lang="ru-RU" sz="2400" dirty="0" smtClean="0">
                <a:latin typeface="Times New Roman" pitchFamily="18" charset="0"/>
                <a:cs typeface="Times New Roman" pitchFamily="18" charset="0"/>
              </a:rPr>
              <a:t>Проявить </a:t>
            </a:r>
            <a:r>
              <a:rPr lang="ru-RU" sz="2400" dirty="0">
                <a:latin typeface="Times New Roman" pitchFamily="18" charset="0"/>
                <a:cs typeface="Times New Roman" pitchFamily="18" charset="0"/>
              </a:rPr>
              <a:t>свои способности в настоящих </a:t>
            </a:r>
            <a:r>
              <a:rPr lang="ru-RU" sz="2400" dirty="0" smtClean="0">
                <a:latin typeface="Times New Roman" pitchFamily="18" charset="0"/>
                <a:cs typeface="Times New Roman" pitchFamily="18" charset="0"/>
              </a:rPr>
              <a:t>делах.</a:t>
            </a:r>
            <a:endParaRPr lang="ru-RU" sz="2400" dirty="0">
              <a:latin typeface="Times New Roman" pitchFamily="18" charset="0"/>
              <a:cs typeface="Times New Roman" pitchFamily="18" charset="0"/>
            </a:endParaRPr>
          </a:p>
          <a:p>
            <a:pPr marL="285750" indent="-285750" algn="ctr"/>
            <a:r>
              <a:rPr lang="ru-RU" sz="2400" dirty="0">
                <a:latin typeface="Times New Roman" pitchFamily="18" charset="0"/>
                <a:cs typeface="Times New Roman" pitchFamily="18" charset="0"/>
              </a:rPr>
              <a:t>Приобрести полезные навыки и </a:t>
            </a:r>
            <a:r>
              <a:rPr lang="ru-RU" sz="2400" dirty="0" smtClean="0">
                <a:latin typeface="Times New Roman" pitchFamily="18" charset="0"/>
                <a:cs typeface="Times New Roman" pitchFamily="18" charset="0"/>
              </a:rPr>
              <a:t>умения.</a:t>
            </a:r>
            <a:endParaRPr lang="ru-RU" sz="2400" dirty="0">
              <a:latin typeface="Times New Roman" pitchFamily="18" charset="0"/>
              <a:cs typeface="Times New Roman" pitchFamily="18" charset="0"/>
            </a:endParaRPr>
          </a:p>
          <a:p>
            <a:pPr marL="285750" indent="-285750" algn="ctr"/>
            <a:r>
              <a:rPr lang="ru-RU" sz="2400" dirty="0" err="1">
                <a:latin typeface="Times New Roman" pitchFamily="18" charset="0"/>
                <a:cs typeface="Times New Roman" pitchFamily="18" charset="0"/>
              </a:rPr>
              <a:t>Cтать</a:t>
            </a:r>
            <a:r>
              <a:rPr lang="ru-RU" sz="2400" dirty="0">
                <a:latin typeface="Times New Roman" pitchFamily="18" charset="0"/>
                <a:cs typeface="Times New Roman" pitchFamily="18" charset="0"/>
              </a:rPr>
              <a:t> частью эффективной </a:t>
            </a:r>
            <a:r>
              <a:rPr lang="ru-RU" sz="2400" dirty="0" smtClean="0">
                <a:latin typeface="Times New Roman" pitchFamily="18" charset="0"/>
                <a:cs typeface="Times New Roman" pitchFamily="18" charset="0"/>
              </a:rPr>
              <a:t>команды.</a:t>
            </a:r>
          </a:p>
          <a:p>
            <a:pPr marL="285750" indent="-285750" algn="ctr"/>
            <a:r>
              <a:rPr lang="ru-RU" sz="2400" dirty="0" smtClean="0">
                <a:latin typeface="Times New Roman" pitchFamily="18" charset="0"/>
                <a:cs typeface="Times New Roman" pitchFamily="18" charset="0"/>
              </a:rPr>
              <a:t>Создать </a:t>
            </a:r>
            <a:r>
              <a:rPr lang="ru-RU" sz="2400" dirty="0">
                <a:latin typeface="Times New Roman" pitchFamily="18" charset="0"/>
                <a:cs typeface="Times New Roman" pitchFamily="18" charset="0"/>
              </a:rPr>
              <a:t>что-то новое или изменить старое, </a:t>
            </a:r>
          </a:p>
          <a:p>
            <a:pPr algn="ctr"/>
            <a:r>
              <a:rPr lang="ru-RU" sz="2400" dirty="0" smtClean="0">
                <a:latin typeface="Times New Roman" pitchFamily="18" charset="0"/>
                <a:cs typeface="Times New Roman" pitchFamily="18" charset="0"/>
              </a:rPr>
              <a:t>исходя </a:t>
            </a:r>
            <a:r>
              <a:rPr lang="ru-RU" sz="2400" dirty="0">
                <a:latin typeface="Times New Roman" pitchFamily="18" charset="0"/>
                <a:cs typeface="Times New Roman" pitchFamily="18" charset="0"/>
              </a:rPr>
              <a:t>из внутреннего </a:t>
            </a:r>
            <a:r>
              <a:rPr lang="ru-RU" sz="2400" dirty="0" smtClean="0">
                <a:latin typeface="Times New Roman" pitchFamily="18" charset="0"/>
                <a:cs typeface="Times New Roman" pitchFamily="18" charset="0"/>
              </a:rPr>
              <a:t>интереса.</a:t>
            </a:r>
            <a:endParaRPr lang="ru-RU" sz="2400" dirty="0">
              <a:latin typeface="Times New Roman" pitchFamily="18" charset="0"/>
              <a:cs typeface="Times New Roman" pitchFamily="18" charset="0"/>
            </a:endParaRPr>
          </a:p>
        </p:txBody>
      </p:sp>
      <p:pic>
        <p:nvPicPr>
          <p:cNvPr id="4" name="Рисунок 3"/>
          <p:cNvPicPr>
            <a:picLocks noChangeAspect="1"/>
          </p:cNvPicPr>
          <p:nvPr/>
        </p:nvPicPr>
        <p:blipFill>
          <a:blip r:embed="rId2"/>
          <a:stretch>
            <a:fillRect/>
          </a:stretch>
        </p:blipFill>
        <p:spPr>
          <a:xfrm>
            <a:off x="0" y="23792"/>
            <a:ext cx="1664352" cy="6834208"/>
          </a:xfrm>
          <a:prstGeom prst="rect">
            <a:avLst/>
          </a:prstGeom>
        </p:spPr>
      </p:pic>
      <p:sp>
        <p:nvSpPr>
          <p:cNvPr id="5" name="object 6"/>
          <p:cNvSpPr txBox="1">
            <a:spLocks/>
          </p:cNvSpPr>
          <p:nvPr/>
        </p:nvSpPr>
        <p:spPr>
          <a:xfrm>
            <a:off x="1447800" y="214290"/>
            <a:ext cx="7696200" cy="381515"/>
          </a:xfrm>
          <a:prstGeom prst="rect">
            <a:avLst/>
          </a:prstGeom>
        </p:spPr>
        <p:txBody>
          <a:bodyPr vert="horz" wrap="square" lIns="0" tIns="12065" rIns="0" bIns="0" rtlCol="0">
            <a:spAutoFit/>
          </a:bodyPr>
          <a:lstStyle>
            <a:lvl1pPr>
              <a:defRPr>
                <a:latin typeface="+mj-lt"/>
                <a:ea typeface="+mj-ea"/>
                <a:cs typeface="+mj-cs"/>
              </a:defRPr>
            </a:lvl1pPr>
          </a:lstStyle>
          <a:p>
            <a:pPr marL="12700" algn="ctr">
              <a:spcBef>
                <a:spcPts val="95"/>
              </a:spcBef>
            </a:pPr>
            <a:r>
              <a:rPr lang="ru-RU" sz="2400" b="1" kern="0" dirty="0">
                <a:solidFill>
                  <a:schemeClr val="accent6">
                    <a:lumMod val="75000"/>
                  </a:schemeClr>
                </a:solidFill>
                <a:latin typeface="Times New Roman" pitchFamily="18" charset="0"/>
                <a:cs typeface="Times New Roman" pitchFamily="18" charset="0"/>
              </a:rPr>
              <a:t>ЦДИ – это пространство, </a:t>
            </a:r>
            <a:r>
              <a:rPr lang="ru-RU" sz="2400" b="1" kern="0" dirty="0" smtClean="0">
                <a:solidFill>
                  <a:schemeClr val="accent6">
                    <a:lumMod val="75000"/>
                  </a:schemeClr>
                </a:solidFill>
                <a:latin typeface="Times New Roman" pitchFamily="18" charset="0"/>
                <a:cs typeface="Times New Roman" pitchFamily="18" charset="0"/>
              </a:rPr>
              <a:t>в </a:t>
            </a:r>
            <a:r>
              <a:rPr lang="ru-RU" sz="2400" b="1" kern="0" dirty="0">
                <a:solidFill>
                  <a:schemeClr val="accent6">
                    <a:lumMod val="75000"/>
                  </a:schemeClr>
                </a:solidFill>
                <a:latin typeface="Times New Roman" pitchFamily="18" charset="0"/>
                <a:cs typeface="Times New Roman" pitchFamily="18" charset="0"/>
              </a:rPr>
              <a:t>котором ребята могут:</a:t>
            </a:r>
          </a:p>
        </p:txBody>
      </p:sp>
      <p:pic>
        <p:nvPicPr>
          <p:cNvPr id="1026" name="Picture 2" descr="https://sun9-44.userapi.com/impg/Zkjzuz8zrGbyDJxlm41J3iWMp2Lsn0XNMTKe4w/tvwIygz8W0Y.jpg?size=1280x960&amp;quality=95&amp;sign=1bdac1dc919acd4ac88da04f36e36df8&amp;type=album"/>
          <p:cNvPicPr>
            <a:picLocks noChangeAspect="1" noChangeArrowheads="1"/>
          </p:cNvPicPr>
          <p:nvPr/>
        </p:nvPicPr>
        <p:blipFill>
          <a:blip r:embed="rId3" cstate="print"/>
          <a:srcRect/>
          <a:stretch>
            <a:fillRect/>
          </a:stretch>
        </p:blipFill>
        <p:spPr bwMode="auto">
          <a:xfrm>
            <a:off x="1643042" y="3071810"/>
            <a:ext cx="4191028" cy="3143271"/>
          </a:xfrm>
          <a:prstGeom prst="rect">
            <a:avLst/>
          </a:prstGeom>
          <a:noFill/>
        </p:spPr>
      </p:pic>
      <p:pic>
        <p:nvPicPr>
          <p:cNvPr id="1028" name="Picture 4" descr="https://sun9-49.userapi.com/impg/QyRxMpVLHcX96Cu-05CMx-9vdl8V90hSLodnwQ/bggCgoWmbOo.jpg?size=1280x960&amp;quality=95&amp;sign=2dc09b7f69dce1a756c7b77e86c83d38&amp;type=album"/>
          <p:cNvPicPr>
            <a:picLocks noChangeAspect="1" noChangeArrowheads="1"/>
          </p:cNvPicPr>
          <p:nvPr/>
        </p:nvPicPr>
        <p:blipFill>
          <a:blip r:embed="rId4" cstate="print"/>
          <a:srcRect/>
          <a:stretch>
            <a:fillRect/>
          </a:stretch>
        </p:blipFill>
        <p:spPr bwMode="auto">
          <a:xfrm>
            <a:off x="5929322" y="4357694"/>
            <a:ext cx="3047937" cy="2285953"/>
          </a:xfrm>
          <a:prstGeom prst="rect">
            <a:avLst/>
          </a:prstGeom>
          <a:noFill/>
        </p:spPr>
      </p:pic>
    </p:spTree>
    <p:extLst>
      <p:ext uri="{BB962C8B-B14F-4D97-AF65-F5344CB8AC3E}">
        <p14:creationId xmlns="" xmlns:p14="http://schemas.microsoft.com/office/powerpoint/2010/main" val="126535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23792"/>
            <a:ext cx="1664352" cy="6834208"/>
          </a:xfrm>
          <a:prstGeom prst="rect">
            <a:avLst/>
          </a:prstGeom>
        </p:spPr>
      </p:pic>
      <p:sp>
        <p:nvSpPr>
          <p:cNvPr id="5" name="object 6"/>
          <p:cNvSpPr txBox="1">
            <a:spLocks/>
          </p:cNvSpPr>
          <p:nvPr/>
        </p:nvSpPr>
        <p:spPr>
          <a:xfrm>
            <a:off x="1447800" y="357166"/>
            <a:ext cx="7696200" cy="1145826"/>
          </a:xfrm>
          <a:prstGeom prst="rect">
            <a:avLst/>
          </a:prstGeom>
        </p:spPr>
        <p:txBody>
          <a:bodyPr vert="horz" wrap="square" lIns="0" tIns="12065" rIns="0" bIns="0" rtlCol="0">
            <a:spAutoFit/>
          </a:bodyPr>
          <a:lstStyle>
            <a:lvl1pPr>
              <a:defRPr>
                <a:latin typeface="+mj-lt"/>
                <a:ea typeface="+mj-ea"/>
                <a:cs typeface="+mj-cs"/>
              </a:defRPr>
            </a:lvl1pPr>
          </a:lstStyle>
          <a:p>
            <a:pPr marL="12700" algn="ctr">
              <a:spcBef>
                <a:spcPts val="95"/>
              </a:spcBef>
            </a:pPr>
            <a:r>
              <a:rPr lang="ru-RU" sz="2400" b="1" kern="0" dirty="0" smtClean="0">
                <a:solidFill>
                  <a:schemeClr val="accent6">
                    <a:lumMod val="75000"/>
                  </a:schemeClr>
                </a:solidFill>
                <a:latin typeface="Times New Roman" pitchFamily="18" charset="0"/>
                <a:cs typeface="Times New Roman" pitchFamily="18" charset="0"/>
              </a:rPr>
              <a:t>«Центр детских инициатив – место, в котором </a:t>
            </a:r>
          </a:p>
          <a:p>
            <a:pPr marL="12700" algn="ctr">
              <a:spcBef>
                <a:spcPts val="95"/>
              </a:spcBef>
            </a:pPr>
            <a:r>
              <a:rPr lang="ru-RU" sz="2400" b="1" kern="0" dirty="0" smtClean="0">
                <a:solidFill>
                  <a:schemeClr val="accent6">
                    <a:lumMod val="75000"/>
                  </a:schemeClr>
                </a:solidFill>
                <a:latin typeface="Times New Roman" pitchFamily="18" charset="0"/>
                <a:cs typeface="Times New Roman" pitchFamily="18" charset="0"/>
              </a:rPr>
              <a:t>тепло и уютно каждому»</a:t>
            </a:r>
          </a:p>
          <a:p>
            <a:pPr marL="12700" algn="ctr">
              <a:spcBef>
                <a:spcPts val="95"/>
              </a:spcBef>
            </a:pPr>
            <a:endParaRPr lang="ru-RU" sz="2400" b="1" kern="0" dirty="0">
              <a:solidFill>
                <a:schemeClr val="accent6">
                  <a:lumMod val="75000"/>
                </a:schemeClr>
              </a:solidFill>
            </a:endParaRPr>
          </a:p>
        </p:txBody>
      </p:sp>
      <p:pic>
        <p:nvPicPr>
          <p:cNvPr id="11266" name="Picture 2" descr="https://sun9-70.userapi.com/impg/PXEgaH_d5aDjzxYXefqtY4xJoaqHfzZpOUAl8Q/7Nhc5VrEwb0.jpg?size=1280x960&amp;quality=95&amp;sign=78ff2bba05aac7d32bbd609b66daab93&amp;type=album"/>
          <p:cNvPicPr>
            <a:picLocks noChangeAspect="1" noChangeArrowheads="1"/>
          </p:cNvPicPr>
          <p:nvPr/>
        </p:nvPicPr>
        <p:blipFill>
          <a:blip r:embed="rId3"/>
          <a:srcRect/>
          <a:stretch>
            <a:fillRect/>
          </a:stretch>
        </p:blipFill>
        <p:spPr bwMode="auto">
          <a:xfrm>
            <a:off x="1571604" y="1214422"/>
            <a:ext cx="7286676" cy="5465007"/>
          </a:xfrm>
          <a:prstGeom prst="rect">
            <a:avLst/>
          </a:prstGeom>
          <a:noFill/>
        </p:spPr>
      </p:pic>
    </p:spTree>
    <p:extLst>
      <p:ext uri="{BB962C8B-B14F-4D97-AF65-F5344CB8AC3E}">
        <p14:creationId xmlns="" xmlns:p14="http://schemas.microsoft.com/office/powerpoint/2010/main" val="126535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23792"/>
            <a:ext cx="1664352" cy="6834208"/>
          </a:xfrm>
          <a:prstGeom prst="rect">
            <a:avLst/>
          </a:prstGeom>
        </p:spPr>
      </p:pic>
      <p:sp>
        <p:nvSpPr>
          <p:cNvPr id="5" name="object 6"/>
          <p:cNvSpPr txBox="1">
            <a:spLocks/>
          </p:cNvSpPr>
          <p:nvPr/>
        </p:nvSpPr>
        <p:spPr>
          <a:xfrm>
            <a:off x="1447800" y="357166"/>
            <a:ext cx="7696200" cy="1145826"/>
          </a:xfrm>
          <a:prstGeom prst="rect">
            <a:avLst/>
          </a:prstGeom>
        </p:spPr>
        <p:txBody>
          <a:bodyPr vert="horz" wrap="square" lIns="0" tIns="12065" rIns="0" bIns="0" rtlCol="0">
            <a:spAutoFit/>
          </a:bodyPr>
          <a:lstStyle>
            <a:lvl1pPr>
              <a:defRPr>
                <a:latin typeface="+mj-lt"/>
                <a:ea typeface="+mj-ea"/>
                <a:cs typeface="+mj-cs"/>
              </a:defRPr>
            </a:lvl1pPr>
          </a:lstStyle>
          <a:p>
            <a:pPr marL="12700" algn="ctr">
              <a:spcBef>
                <a:spcPts val="95"/>
              </a:spcBef>
            </a:pPr>
            <a:r>
              <a:rPr lang="ru-RU" sz="2400" b="1" kern="0" dirty="0" smtClean="0">
                <a:solidFill>
                  <a:schemeClr val="accent6">
                    <a:lumMod val="75000"/>
                  </a:schemeClr>
                </a:solidFill>
                <a:latin typeface="Times New Roman" pitchFamily="18" charset="0"/>
                <a:cs typeface="Times New Roman" pitchFamily="18" charset="0"/>
              </a:rPr>
              <a:t>«Центр детских инициатив – место, в котором </a:t>
            </a:r>
          </a:p>
          <a:p>
            <a:pPr marL="12700" algn="ctr">
              <a:spcBef>
                <a:spcPts val="95"/>
              </a:spcBef>
            </a:pPr>
            <a:r>
              <a:rPr lang="ru-RU" sz="2400" b="1" kern="0" dirty="0" smtClean="0">
                <a:solidFill>
                  <a:schemeClr val="accent6">
                    <a:lumMod val="75000"/>
                  </a:schemeClr>
                </a:solidFill>
                <a:latin typeface="Times New Roman" pitchFamily="18" charset="0"/>
                <a:cs typeface="Times New Roman" pitchFamily="18" charset="0"/>
              </a:rPr>
              <a:t>тепло и уютно каждому»</a:t>
            </a:r>
          </a:p>
          <a:p>
            <a:pPr marL="12700" algn="ctr">
              <a:spcBef>
                <a:spcPts val="95"/>
              </a:spcBef>
            </a:pPr>
            <a:endParaRPr lang="ru-RU" sz="2400" b="1" kern="0" dirty="0">
              <a:solidFill>
                <a:schemeClr val="accent6">
                  <a:lumMod val="75000"/>
                </a:schemeClr>
              </a:solidFill>
            </a:endParaRPr>
          </a:p>
        </p:txBody>
      </p:sp>
      <p:pic>
        <p:nvPicPr>
          <p:cNvPr id="16386" name="Picture 2" descr="https://sun9-79.userapi.com/impg/E9CWEJUwo_rlZoqmkJvznrDsXU3DNVjCKAwyeQ/YyJNg3USmUU.jpg?size=1280x960&amp;quality=95&amp;sign=dbb8b2d0a6e50c8ee1e905243c616729&amp;type=album"/>
          <p:cNvPicPr>
            <a:picLocks noChangeAspect="1" noChangeArrowheads="1"/>
          </p:cNvPicPr>
          <p:nvPr/>
        </p:nvPicPr>
        <p:blipFill>
          <a:blip r:embed="rId3"/>
          <a:srcRect/>
          <a:stretch>
            <a:fillRect/>
          </a:stretch>
        </p:blipFill>
        <p:spPr bwMode="auto">
          <a:xfrm>
            <a:off x="1643042" y="1285860"/>
            <a:ext cx="6995559" cy="5246670"/>
          </a:xfrm>
          <a:prstGeom prst="rect">
            <a:avLst/>
          </a:prstGeom>
          <a:noFill/>
        </p:spPr>
      </p:pic>
    </p:spTree>
    <p:extLst>
      <p:ext uri="{BB962C8B-B14F-4D97-AF65-F5344CB8AC3E}">
        <p14:creationId xmlns="" xmlns:p14="http://schemas.microsoft.com/office/powerpoint/2010/main" val="126535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TotalTime>
  <Words>321</Words>
  <Application>Microsoft Office PowerPoint</Application>
  <PresentationFormat>Экран (4:3)</PresentationFormat>
  <Paragraphs>36</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Никита Тарасов</dc:creator>
  <cp:lastModifiedBy>user</cp:lastModifiedBy>
  <cp:revision>20</cp:revision>
  <dcterms:created xsi:type="dcterms:W3CDTF">2023-03-27T08:58:36Z</dcterms:created>
  <dcterms:modified xsi:type="dcterms:W3CDTF">2023-04-03T08:52:12Z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2022-08-25T00:00:00Z</vt:filetime>
  </property>
  <property fmtid="{D5CDD505-2E9C-101B-9397-08002B2CF9AE}" pid="3" name="Creator">
    <vt:lpwstr>Microsoft® PowerPoint® 2016</vt:lpwstr>
  </property>
  <property fmtid="{D5CDD505-2E9C-101B-9397-08002B2CF9AE}" pid="4" name="LastSaved">
    <vt:filetime>2023-03-27T00:00:00Z</vt:filetime>
  </property>
</Properties>
</file>